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E67DE9E-2A14-489E-BBC0-54DC0F594ECC}">
  <a:tblStyle styleId="{9E67DE9E-2A14-489E-BBC0-54DC0F594E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5.xml"/><Relationship Id="rId22" Type="http://schemas.openxmlformats.org/officeDocument/2006/relationships/font" Target="fonts/Roboto-italic.fntdata"/><Relationship Id="rId10" Type="http://schemas.openxmlformats.org/officeDocument/2006/relationships/slide" Target="slides/slide4.xml"/><Relationship Id="rId21" Type="http://schemas.openxmlformats.org/officeDocument/2006/relationships/font" Target="fonts/Robo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88e188865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88e188865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9d371e9d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89d371e9d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תודה לאלרואי, אני ליאור ואני ידבר על כלים שהשתמשנו בהם לעבודת צוות ואתן קצת טיפים לסטודנטים בסמסטרים הבאים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tortoiseGit - מחליף למידה של פקודות מסורבלות להעלאה והורדה מהגיט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Discord -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9d371e9d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9d371e9d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כל פעם שקיבלנו משימה, ישר התחלנו לחלק את העבודה ולקבוע דדליינים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חשוב שכל אחד מחברי הקבוצה יגיד מה שהוא רוצה (גם אם זה מתקבל וגם אם לא) כדי להעלות פרספקטיבות של כל חברי הצוות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לפעמים בעבודת צוות מגיעים לויכוחים שיכולים להימשך כמה דקות אבל לפעמים גם כמה שעות, לכן חשוב להתפשר בשלב מוקדם של הויכוח ולא לבזבז זמן יקר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חשוב לתת את הליד לחבר צוות שיותר מומחה בנושא שעליו עובדים, על מנת להשתמש בניסיון שלו ולעבוד לפי זה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חלוקה של תתי-משימות לאנשים או לקבוצות קטנות של אנשים כך שלעתים רחוקות ייצא מצב שבו חבר צוות עובד לבד לגמרי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אז חוץ מהכלים שצוות המרצים נותן יש את הכלים שציינתי קודם ויעזרו בעבודת צוות בעיקר, חשוב להתנסות בהם לפני שימוש קונקרטי במשימה חדשה ולחסוך ככה בעיות שגורמות לבזבוז זמן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90de4eb0d_7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90de4eb0d_7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9c23b95e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9c23b95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9d371e9dc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9d371e9dc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9d371e9d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9d371e9d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9d371e9dc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9d371e9dc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8fd511899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8fd511899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8e1888658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88e1888658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8fd511899_0_1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8fd511899_0_1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שלום אני ליעד אני רוצה להמשיך על הנושא שולאד דיבר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הוא סיפר לכם על העבודה שרצינו שתיהיה, ואני אדבר על התכלס איך באמת עבדנו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אני אדבר על הנושאים לפי הדיאגרמה שהוא הציג בשקף הקודם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אז מבחינת קבלת המטלה...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חלוקת עבודה:חילקנו עבודה באופן שווה כמה שאפשר יש כאלו שסיימו מוקדם יותר מאחרים וזלגו לעבודות של אחרים ללא הסכמתם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בקרה ותיקון: היינו עושים פגישות צוות בא כל אחד מציג את המשימות שלו וחוטף ביקורת מכל הכיוונים ורשימה ענקית על מה לתקן ומה הוא עשה לא בסדר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8fd5118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8fd5118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2837525"/>
            <a:ext cx="2582500" cy="230597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1640550" y="2344650"/>
            <a:ext cx="5862900" cy="243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Gisha"/>
                <a:ea typeface="Gisha"/>
                <a:cs typeface="Gisha"/>
                <a:sym typeface="Gisha"/>
              </a:rPr>
              <a:t>חברי צוות: </a:t>
            </a:r>
            <a:endParaRPr sz="3200"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Gisha"/>
                <a:ea typeface="Gisha"/>
                <a:cs typeface="Gisha"/>
                <a:sym typeface="Gisha"/>
              </a:rPr>
              <a:t>ליאור וונש, ליעד וקסמן, </a:t>
            </a:r>
            <a:endParaRPr sz="3200"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Gisha"/>
                <a:ea typeface="Gisha"/>
                <a:cs typeface="Gisha"/>
                <a:sym typeface="Gisha"/>
              </a:rPr>
              <a:t>אלרואי כהנא, ולד ברקנס, </a:t>
            </a:r>
            <a:endParaRPr sz="3200"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Gisha"/>
                <a:ea typeface="Gisha"/>
                <a:cs typeface="Gisha"/>
                <a:sym typeface="Gisha"/>
              </a:rPr>
              <a:t>אלדד קרונפלד</a:t>
            </a:r>
            <a:endParaRPr sz="3200">
              <a:latin typeface="Gisha"/>
              <a:ea typeface="Gisha"/>
              <a:cs typeface="Gisha"/>
              <a:sym typeface="Gisha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2468338" y="879600"/>
            <a:ext cx="4331265" cy="148764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4A86E8"/>
                </a:solidFill>
                <a:latin typeface="Arial"/>
              </a:rPr>
              <a:t>מצגת סיכום</a:t>
            </a:r>
            <a:br>
              <a:rPr b="1" i="0">
                <a:ln>
                  <a:noFill/>
                </a:ln>
                <a:solidFill>
                  <a:srgbClr val="4A86E8"/>
                </a:solidFill>
                <a:latin typeface="Arial"/>
              </a:rPr>
            </a:br>
            <a:r>
              <a:rPr b="1" i="0">
                <a:ln>
                  <a:noFill/>
                </a:ln>
                <a:solidFill>
                  <a:srgbClr val="4A86E8"/>
                </a:solidFill>
                <a:latin typeface="Arial"/>
              </a:rPr>
              <a:t>צוות מספר 1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361300" y="477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 u="sng">
                <a:latin typeface="Gisha"/>
                <a:ea typeface="Gisha"/>
                <a:cs typeface="Gisha"/>
                <a:sym typeface="Gisha"/>
              </a:rPr>
              <a:t>תובנות ומסקנות שעלו במהלך העבודה</a:t>
            </a:r>
            <a:endParaRPr b="1" sz="3400" u="sng">
              <a:latin typeface="Gisha"/>
              <a:ea typeface="Gisha"/>
              <a:cs typeface="Gisha"/>
              <a:sym typeface="Gisha"/>
            </a:endParaRPr>
          </a:p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311700" y="1228675"/>
            <a:ext cx="8520600" cy="24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Font typeface="Gisha"/>
              <a:buChar char="-"/>
            </a:pPr>
            <a:r>
              <a:rPr lang="en">
                <a:latin typeface="Gisha"/>
                <a:ea typeface="Gisha"/>
                <a:cs typeface="Gisha"/>
                <a:sym typeface="Gisha"/>
              </a:rPr>
              <a:t>תקשורת צוותית חשובה מאוד בעמידה בזמנים ומעקב בהתקדמות בעבודה.</a:t>
            </a:r>
            <a:endParaRPr>
              <a:latin typeface="Gisha"/>
              <a:ea typeface="Gisha"/>
              <a:cs typeface="Gisha"/>
              <a:sym typeface="Gisha"/>
            </a:endParaRPr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Font typeface="Gisha"/>
              <a:buChar char="-"/>
            </a:pPr>
            <a:r>
              <a:rPr lang="en">
                <a:latin typeface="Gisha"/>
                <a:ea typeface="Gisha"/>
                <a:cs typeface="Gisha"/>
                <a:sym typeface="Gisha"/>
              </a:rPr>
              <a:t>בכל מפגש כל חבר צוות יסביר על העבודה שהוא עשה כדי שכל חברי הצוות יוכלו להיות באותו קו איתו ובכך יממשו את חלק העבודה שלהם בהתאם ובהבנה מלאה יותר.</a:t>
            </a:r>
            <a:endParaRPr>
              <a:latin typeface="Gisha"/>
              <a:ea typeface="Gisha"/>
              <a:cs typeface="Gisha"/>
              <a:sym typeface="Gisha"/>
            </a:endParaRPr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Font typeface="Gisha"/>
              <a:buChar char="-"/>
            </a:pPr>
            <a:r>
              <a:rPr lang="en">
                <a:latin typeface="Gisha"/>
                <a:ea typeface="Gisha"/>
                <a:cs typeface="Gisha"/>
                <a:sym typeface="Gisha"/>
              </a:rPr>
              <a:t>חלוקת העבודה יתבסס ע"פ ניסיון של חברי הצוות בתחום ובנושאים שעסקו בשלבים מוקדמים.</a:t>
            </a:r>
            <a:endParaRPr>
              <a:latin typeface="Gisha"/>
              <a:ea typeface="Gisha"/>
              <a:cs typeface="Gisha"/>
              <a:sym typeface="Gisha"/>
            </a:endParaRPr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Font typeface="Gisha"/>
              <a:buChar char="-"/>
            </a:pPr>
            <a:r>
              <a:rPr lang="en">
                <a:latin typeface="Gisha"/>
                <a:ea typeface="Gisha"/>
                <a:cs typeface="Gisha"/>
                <a:sym typeface="Gisha"/>
              </a:rPr>
              <a:t>יש להציב תאריכי יעד לסיום עבודה ולהציב רשימת מטרות שהצוות שואף להגיע לאחר כל קבלת מטלה.</a:t>
            </a:r>
            <a:endParaRPr>
              <a:latin typeface="Gisha"/>
              <a:ea typeface="Gisha"/>
              <a:cs typeface="Gisha"/>
              <a:sym typeface="Gisha"/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308150"/>
            <a:ext cx="3040050" cy="183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/>
        </p:nvSpPr>
        <p:spPr>
          <a:xfrm>
            <a:off x="0" y="1193375"/>
            <a:ext cx="8971800" cy="3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1" algn="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300"/>
              <a:buFont typeface="Gisha"/>
              <a:buChar char="●"/>
            </a:pPr>
            <a:r>
              <a:rPr lang="en" sz="24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TortoiseGit</a:t>
            </a:r>
            <a:r>
              <a:rPr lang="en" sz="23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 –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ממשק לתפעול קל של Git שיתופי ולהשוואה בין קטעי קוד</a:t>
            </a:r>
            <a:endParaRPr sz="2100">
              <a:solidFill>
                <a:srgbClr val="40404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7465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300"/>
              <a:buFont typeface="Gisha"/>
              <a:buChar char="●"/>
            </a:pPr>
            <a:r>
              <a:rPr lang="en" sz="24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Discord</a:t>
            </a:r>
            <a:r>
              <a:rPr lang="en" sz="23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 –  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למפגשים בין חברי הצוות מרחוק</a:t>
            </a:r>
            <a:endParaRPr sz="2100">
              <a:solidFill>
                <a:srgbClr val="40404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7465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300"/>
              <a:buFont typeface="Gisha"/>
              <a:buChar char="●"/>
            </a:pPr>
            <a:r>
              <a:rPr lang="en" sz="24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Google Drive</a:t>
            </a:r>
            <a:r>
              <a:rPr lang="en" sz="23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 – 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לשיתוף ועריכת מסמכים כגון</a:t>
            </a:r>
            <a:r>
              <a:rPr lang="en" sz="23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 word, excel,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powerpoint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לעריכת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 סקרים על מנת להגיע להחלטות בתוך הצוות</a:t>
            </a:r>
            <a:endParaRPr sz="2100">
              <a:solidFill>
                <a:srgbClr val="40404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7465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300"/>
              <a:buFont typeface="Gisha"/>
              <a:buChar char="●"/>
            </a:pPr>
            <a:r>
              <a:rPr lang="en" sz="24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Google Calenda</a:t>
            </a:r>
            <a:r>
              <a:rPr lang="en" sz="23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r</a:t>
            </a:r>
            <a:r>
              <a:rPr lang="en" sz="23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 –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למעקב שיתופי אחרי לו"ז הפגישות ומועדי ההגשה</a:t>
            </a:r>
            <a:endParaRPr sz="2100">
              <a:solidFill>
                <a:srgbClr val="40404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7465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300"/>
              <a:buFont typeface="Gisha"/>
              <a:buChar char="●"/>
            </a:pPr>
            <a:r>
              <a:rPr lang="en" sz="24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AnyDesk</a:t>
            </a:r>
            <a:r>
              <a:rPr lang="en" sz="23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 –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תוכנה לשיתוף המסך ושליטה מרחוק</a:t>
            </a:r>
            <a:endParaRPr sz="2100">
              <a:solidFill>
                <a:srgbClr val="40404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isha"/>
              <a:ea typeface="Gisha"/>
              <a:cs typeface="Gisha"/>
              <a:sym typeface="Gisha"/>
            </a:endParaRPr>
          </a:p>
        </p:txBody>
      </p:sp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2850" y="1412725"/>
            <a:ext cx="507650" cy="35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 txBox="1"/>
          <p:nvPr/>
        </p:nvSpPr>
        <p:spPr>
          <a:xfrm>
            <a:off x="2916450" y="579925"/>
            <a:ext cx="38316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400" u="sng">
                <a:solidFill>
                  <a:schemeClr val="dk1"/>
                </a:solidFill>
                <a:latin typeface="Gisha"/>
                <a:ea typeface="Gisha"/>
                <a:cs typeface="Gisha"/>
                <a:sym typeface="Gisha"/>
              </a:rPr>
              <a:t>כלים לעבודת צוות</a:t>
            </a:r>
            <a:endParaRPr b="1" sz="3400" u="sng">
              <a:solidFill>
                <a:schemeClr val="dk1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5400">
              <a:latin typeface="Gisha"/>
              <a:ea typeface="Gisha"/>
              <a:cs typeface="Gisha"/>
              <a:sym typeface="Gisha"/>
            </a:endParaRPr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9038" y="1986600"/>
            <a:ext cx="355175" cy="35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40925" y="2560475"/>
            <a:ext cx="431425" cy="43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79050" y="3568399"/>
            <a:ext cx="355175" cy="345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02813" y="3999325"/>
            <a:ext cx="507650" cy="50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71850" y="675700"/>
            <a:ext cx="576800" cy="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/>
        </p:nvSpPr>
        <p:spPr>
          <a:xfrm>
            <a:off x="2355375" y="528950"/>
            <a:ext cx="53289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 u="sng">
                <a:latin typeface="Gisha"/>
                <a:ea typeface="Gisha"/>
                <a:cs typeface="Gisha"/>
                <a:sym typeface="Gisha"/>
              </a:rPr>
              <a:t>טיפים לסטודנטים</a:t>
            </a:r>
            <a:endParaRPr b="1" sz="3400" u="sng">
              <a:latin typeface="Gisha"/>
              <a:ea typeface="Gisha"/>
              <a:cs typeface="Gisha"/>
              <a:sym typeface="Gisha"/>
            </a:endParaRPr>
          </a:p>
        </p:txBody>
      </p:sp>
      <p:sp>
        <p:nvSpPr>
          <p:cNvPr id="159" name="Google Shape;159;p24"/>
          <p:cNvSpPr txBox="1"/>
          <p:nvPr/>
        </p:nvSpPr>
        <p:spPr>
          <a:xfrm>
            <a:off x="239125" y="1128650"/>
            <a:ext cx="8627400" cy="3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353535"/>
                </a:solidFill>
              </a:rPr>
              <a:t>•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אי דחיית משימות ל"דקה ה90"</a:t>
            </a:r>
            <a:endParaRPr sz="2100">
              <a:solidFill>
                <a:srgbClr val="40404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353535"/>
                </a:solidFill>
              </a:rPr>
              <a:t>•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ביטוי עצמי של כל חברי הצוות בלי יוצא מן הכלל</a:t>
            </a:r>
            <a:endParaRPr sz="2100">
              <a:solidFill>
                <a:srgbClr val="40404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353535"/>
                </a:solidFill>
              </a:rPr>
              <a:t>•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הגעה לפשרה בויכוחים שלא מגיעים לעמק השווה</a:t>
            </a:r>
            <a:endParaRPr sz="2100">
              <a:solidFill>
                <a:srgbClr val="40404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353535"/>
                </a:solidFill>
              </a:rPr>
              <a:t>•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חלוקת עבודה באופן שוויוני אך לפי יכולת של כל אחד</a:t>
            </a:r>
            <a:endParaRPr sz="2100">
              <a:solidFill>
                <a:srgbClr val="40404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353535"/>
                </a:solidFill>
              </a:rPr>
              <a:t>•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מתן עזרה והתייעצות בתוך הצוות, שותפות במשימות</a:t>
            </a:r>
            <a:endParaRPr sz="2100">
              <a:solidFill>
                <a:srgbClr val="40404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353535"/>
                </a:solidFill>
              </a:rPr>
              <a:t>•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עבודה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עם כלים נחוצים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וצבירת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 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ניסיון</a:t>
            </a:r>
            <a:r>
              <a:rPr lang="en" sz="2100">
                <a:solidFill>
                  <a:srgbClr val="404040"/>
                </a:solidFill>
                <a:latin typeface="Gisha"/>
                <a:ea typeface="Gisha"/>
                <a:cs typeface="Gisha"/>
                <a:sym typeface="Gisha"/>
              </a:rPr>
              <a:t> בהם</a:t>
            </a:r>
            <a:endParaRPr sz="2100">
              <a:solidFill>
                <a:srgbClr val="40404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 rotWithShape="1">
          <a:blip r:embed="rId3">
            <a:alphaModFix/>
          </a:blip>
          <a:srcRect b="0" l="7369" r="7429" t="0"/>
          <a:stretch/>
        </p:blipFill>
        <p:spPr>
          <a:xfrm>
            <a:off x="322250" y="1292425"/>
            <a:ext cx="2392025" cy="294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/>
          <p:nvPr/>
        </p:nvSpPr>
        <p:spPr>
          <a:xfrm>
            <a:off x="608788" y="1152275"/>
            <a:ext cx="7926404" cy="163982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4A86E8"/>
                </a:solidFill>
                <a:latin typeface="Arial"/>
              </a:rPr>
              <a:t>תודה רבה על ההקשבה</a:t>
            </a:r>
            <a:br>
              <a:rPr b="1" i="0">
                <a:ln>
                  <a:noFill/>
                </a:ln>
                <a:solidFill>
                  <a:srgbClr val="4A86E8"/>
                </a:solidFill>
                <a:latin typeface="Arial"/>
              </a:rPr>
            </a:br>
            <a:r>
              <a:rPr b="1" i="0">
                <a:ln>
                  <a:noFill/>
                </a:ln>
                <a:solidFill>
                  <a:srgbClr val="4A86E8"/>
                </a:solidFill>
                <a:latin typeface="Arial"/>
              </a:rPr>
              <a:t>צוות 1</a:t>
            </a:r>
          </a:p>
        </p:txBody>
      </p:sp>
      <p:sp>
        <p:nvSpPr>
          <p:cNvPr id="166" name="Google Shape;166;p25"/>
          <p:cNvSpPr/>
          <p:nvPr/>
        </p:nvSpPr>
        <p:spPr>
          <a:xfrm>
            <a:off x="3239963" y="3163775"/>
            <a:ext cx="2857301" cy="61215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4A86E8"/>
                </a:solidFill>
                <a:latin typeface="Arial"/>
              </a:rPr>
              <a:t>בהצלחה</a:t>
            </a:r>
          </a:p>
        </p:txBody>
      </p:sp>
      <p:sp>
        <p:nvSpPr>
          <p:cNvPr id="167" name="Google Shape;167;p25"/>
          <p:cNvSpPr/>
          <p:nvPr/>
        </p:nvSpPr>
        <p:spPr>
          <a:xfrm>
            <a:off x="2859413" y="3229425"/>
            <a:ext cx="126535" cy="61215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4A86E8"/>
                </a:solidFill>
                <a:latin typeface="Arial"/>
              </a:rPr>
              <a:t>!</a:t>
            </a:r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9089" y="2994103"/>
            <a:ext cx="2370077" cy="2046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Gisha"/>
                <a:ea typeface="Gisha"/>
                <a:cs typeface="Gisha"/>
                <a:sym typeface="Gisha"/>
              </a:rPr>
              <a:t>תוכן </a:t>
            </a:r>
            <a:r>
              <a:rPr b="1" lang="en" u="sng">
                <a:latin typeface="Gisha"/>
                <a:ea typeface="Gisha"/>
                <a:cs typeface="Gisha"/>
                <a:sym typeface="Gisha"/>
              </a:rPr>
              <a:t>עניינים</a:t>
            </a:r>
            <a:endParaRPr b="1" u="sng">
              <a:latin typeface="Gisha"/>
              <a:ea typeface="Gisha"/>
              <a:cs typeface="Gisha"/>
              <a:sym typeface="Gisha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Font typeface="Gisha"/>
              <a:buAutoNum type="arabicPeriod"/>
            </a:pPr>
            <a:r>
              <a:rPr lang="en">
                <a:latin typeface="Gisha"/>
                <a:ea typeface="Gisha"/>
                <a:cs typeface="Gisha"/>
                <a:sym typeface="Gisha"/>
              </a:rPr>
              <a:t>בקרה על מסמך הסכמות- אלדד</a:t>
            </a:r>
            <a:endParaRPr>
              <a:latin typeface="Gisha"/>
              <a:ea typeface="Gisha"/>
              <a:cs typeface="Gisha"/>
              <a:sym typeface="Gisha"/>
            </a:endParaRPr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Font typeface="Gisha"/>
              <a:buAutoNum type="arabicPeriod"/>
            </a:pPr>
            <a:r>
              <a:rPr lang="en">
                <a:latin typeface="Gisha"/>
                <a:ea typeface="Gisha"/>
                <a:cs typeface="Gisha"/>
                <a:sym typeface="Gisha"/>
              </a:rPr>
              <a:t>הגדרת ציפיות, קביעת מוסכמות וחלוקת עבודה. - ולד</a:t>
            </a:r>
            <a:endParaRPr>
              <a:latin typeface="Gisha"/>
              <a:ea typeface="Gisha"/>
              <a:cs typeface="Gisha"/>
              <a:sym typeface="Gisha"/>
            </a:endParaRPr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Font typeface="Gisha"/>
              <a:buAutoNum type="arabicPeriod"/>
            </a:pPr>
            <a:r>
              <a:rPr lang="en">
                <a:latin typeface="Gisha"/>
                <a:ea typeface="Gisha"/>
                <a:cs typeface="Gisha"/>
                <a:sym typeface="Gisha"/>
              </a:rPr>
              <a:t>תהליך עבודה </a:t>
            </a:r>
            <a:r>
              <a:rPr lang="en">
                <a:latin typeface="Gisha"/>
                <a:ea typeface="Gisha"/>
                <a:cs typeface="Gisha"/>
                <a:sym typeface="Gisha"/>
              </a:rPr>
              <a:t>בעיות</a:t>
            </a:r>
            <a:r>
              <a:rPr lang="en">
                <a:latin typeface="Gisha"/>
                <a:ea typeface="Gisha"/>
                <a:cs typeface="Gisha"/>
                <a:sym typeface="Gisha"/>
              </a:rPr>
              <a:t> שעלו. ליעד</a:t>
            </a:r>
            <a:endParaRPr>
              <a:latin typeface="Gisha"/>
              <a:ea typeface="Gisha"/>
              <a:cs typeface="Gisha"/>
              <a:sym typeface="Gisha"/>
            </a:endParaRPr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Font typeface="Gisha"/>
              <a:buAutoNum type="arabicPeriod"/>
            </a:pPr>
            <a:r>
              <a:rPr lang="en">
                <a:latin typeface="Gisha"/>
                <a:ea typeface="Gisha"/>
                <a:cs typeface="Gisha"/>
                <a:sym typeface="Gisha"/>
              </a:rPr>
              <a:t>מסקנות שעלו. - אלרואי</a:t>
            </a:r>
            <a:endParaRPr>
              <a:latin typeface="Gisha"/>
              <a:ea typeface="Gisha"/>
              <a:cs typeface="Gisha"/>
              <a:sym typeface="Gisha"/>
            </a:endParaRPr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Font typeface="Gisha"/>
              <a:buAutoNum type="arabicPeriod"/>
            </a:pPr>
            <a:r>
              <a:rPr lang="en">
                <a:latin typeface="Gisha"/>
                <a:ea typeface="Gisha"/>
                <a:cs typeface="Gisha"/>
                <a:sym typeface="Gisha"/>
              </a:rPr>
              <a:t>כלים שעלו </a:t>
            </a:r>
            <a:r>
              <a:rPr lang="en">
                <a:latin typeface="Gisha"/>
                <a:ea typeface="Gisha"/>
                <a:cs typeface="Gisha"/>
                <a:sym typeface="Gisha"/>
              </a:rPr>
              <a:t>- ליאור</a:t>
            </a:r>
            <a:endParaRPr>
              <a:latin typeface="Gisha"/>
              <a:ea typeface="Gisha"/>
              <a:cs typeface="Gisha"/>
              <a:sym typeface="Gisha"/>
            </a:endParaRPr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Font typeface="Gisha"/>
              <a:buAutoNum type="arabicPeriod"/>
            </a:pPr>
            <a:r>
              <a:rPr lang="en">
                <a:latin typeface="Gisha"/>
                <a:ea typeface="Gisha"/>
                <a:cs typeface="Gisha"/>
                <a:sym typeface="Gisha"/>
              </a:rPr>
              <a:t>סיכום וטיפים לסטודנטים בשנים הבאות - ליאור</a:t>
            </a:r>
            <a:endParaRPr>
              <a:latin typeface="Gisha"/>
              <a:ea typeface="Gisha"/>
              <a:cs typeface="Gisha"/>
              <a:sym typeface="Gish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571950" y="223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400" u="sng">
                <a:solidFill>
                  <a:srgbClr val="000000"/>
                </a:solidFill>
                <a:highlight>
                  <a:srgbClr val="FFFFFF"/>
                </a:highlight>
                <a:latin typeface="Gisha"/>
                <a:ea typeface="Gisha"/>
                <a:cs typeface="Gisha"/>
                <a:sym typeface="Gisha"/>
              </a:rPr>
              <a:t>מסמך הסכמות</a:t>
            </a:r>
            <a:endParaRPr b="1" sz="3400" u="sng">
              <a:solidFill>
                <a:srgbClr val="000000"/>
              </a:solidFill>
              <a:highlight>
                <a:srgbClr val="FFFFFF"/>
              </a:highlight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isha"/>
              <a:ea typeface="Gisha"/>
              <a:cs typeface="Gisha"/>
              <a:sym typeface="Gisha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900225"/>
            <a:ext cx="8520600" cy="34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1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Gisha"/>
              <a:buChar char="●"/>
            </a:pPr>
            <a:r>
              <a:rPr lang="en" sz="2400">
                <a:solidFill>
                  <a:srgbClr val="434343"/>
                </a:solidFill>
                <a:latin typeface="Gisha"/>
                <a:ea typeface="Gisha"/>
                <a:cs typeface="Gisha"/>
                <a:sym typeface="Gisha"/>
              </a:rPr>
              <a:t>מטרת הצוות</a:t>
            </a:r>
            <a:endParaRPr sz="2400">
              <a:solidFill>
                <a:srgbClr val="434343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81000" lvl="0" marL="457200" rtl="1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Gisha"/>
              <a:buChar char="●"/>
            </a:pPr>
            <a:r>
              <a:rPr lang="en" sz="2400">
                <a:solidFill>
                  <a:srgbClr val="434343"/>
                </a:solidFill>
                <a:latin typeface="Gisha"/>
                <a:ea typeface="Gisha"/>
                <a:cs typeface="Gisha"/>
                <a:sym typeface="Gisha"/>
              </a:rPr>
              <a:t>חברי הצוות</a:t>
            </a:r>
            <a:endParaRPr sz="2400">
              <a:solidFill>
                <a:srgbClr val="434343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81000" lvl="0" marL="457200" rtl="1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Gisha"/>
              <a:buChar char="●"/>
            </a:pPr>
            <a:r>
              <a:rPr lang="en" sz="2400">
                <a:solidFill>
                  <a:srgbClr val="434343"/>
                </a:solidFill>
                <a:latin typeface="Gisha"/>
                <a:ea typeface="Gisha"/>
                <a:cs typeface="Gisha"/>
                <a:sym typeface="Gisha"/>
              </a:rPr>
              <a:t>מפגשי הצוות</a:t>
            </a:r>
            <a:endParaRPr sz="2400">
              <a:solidFill>
                <a:srgbClr val="434343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81000" lvl="0" marL="457200" rtl="1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Gisha"/>
              <a:buChar char="●"/>
            </a:pPr>
            <a:r>
              <a:rPr lang="en" sz="2400">
                <a:solidFill>
                  <a:srgbClr val="434343"/>
                </a:solidFill>
                <a:latin typeface="Gisha"/>
                <a:ea typeface="Gisha"/>
                <a:cs typeface="Gisha"/>
                <a:sym typeface="Gisha"/>
              </a:rPr>
              <a:t>מנגנוני גיבוי והערכה</a:t>
            </a:r>
            <a:endParaRPr sz="2400">
              <a:solidFill>
                <a:srgbClr val="434343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81000" lvl="0" marL="457200" rtl="1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Gisha"/>
              <a:buChar char="●"/>
            </a:pPr>
            <a:r>
              <a:rPr lang="en" sz="2400">
                <a:solidFill>
                  <a:srgbClr val="434343"/>
                </a:solidFill>
                <a:latin typeface="Gisha"/>
                <a:ea typeface="Gisha"/>
                <a:cs typeface="Gisha"/>
                <a:sym typeface="Gisha"/>
              </a:rPr>
              <a:t>משאבים</a:t>
            </a:r>
            <a:endParaRPr sz="2400">
              <a:solidFill>
                <a:srgbClr val="434343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81000" lvl="0" marL="457200" rtl="1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Gisha"/>
              <a:buChar char="●"/>
            </a:pPr>
            <a:r>
              <a:rPr lang="en" sz="2400">
                <a:solidFill>
                  <a:srgbClr val="434343"/>
                </a:solidFill>
                <a:latin typeface="Gisha"/>
                <a:ea typeface="Gisha"/>
                <a:cs typeface="Gisha"/>
                <a:sym typeface="Gisha"/>
              </a:rPr>
              <a:t>קבלת החלטות</a:t>
            </a:r>
            <a:endParaRPr sz="2400">
              <a:solidFill>
                <a:srgbClr val="434343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81000" lvl="0" marL="457200" rtl="1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Gisha"/>
              <a:buChar char="●"/>
            </a:pPr>
            <a:r>
              <a:rPr lang="en" sz="2400">
                <a:solidFill>
                  <a:srgbClr val="434343"/>
                </a:solidFill>
                <a:latin typeface="Gisha"/>
                <a:ea typeface="Gisha"/>
                <a:cs typeface="Gisha"/>
                <a:sym typeface="Gisha"/>
              </a:rPr>
              <a:t>קונפליקטים</a:t>
            </a:r>
            <a:endParaRPr sz="2400">
              <a:solidFill>
                <a:srgbClr val="434343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81000" lvl="0" marL="457200" rtl="1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Gisha"/>
              <a:buChar char="●"/>
            </a:pPr>
            <a:r>
              <a:rPr lang="en" sz="2400">
                <a:solidFill>
                  <a:srgbClr val="434343"/>
                </a:solidFill>
                <a:latin typeface="Gisha"/>
                <a:ea typeface="Gisha"/>
                <a:cs typeface="Gisha"/>
                <a:sym typeface="Gisha"/>
              </a:rPr>
              <a:t>ניהול סיכונים</a:t>
            </a:r>
            <a:endParaRPr sz="2400">
              <a:solidFill>
                <a:srgbClr val="434343"/>
              </a:solidFill>
              <a:latin typeface="Gisha"/>
              <a:ea typeface="Gisha"/>
              <a:cs typeface="Gisha"/>
              <a:sym typeface="Gisha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125" y="1229875"/>
            <a:ext cx="5196975" cy="291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2689525" y="365475"/>
            <a:ext cx="4643100" cy="8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400" u="sng">
                <a:solidFill>
                  <a:srgbClr val="000000"/>
                </a:solidFill>
                <a:latin typeface="Gisha"/>
                <a:ea typeface="Gisha"/>
                <a:cs typeface="Gisha"/>
                <a:sym typeface="Gisha"/>
              </a:rPr>
              <a:t>מסמך הסכמות - בקרה</a:t>
            </a:r>
            <a:endParaRPr b="1" sz="3400" u="sng">
              <a:solidFill>
                <a:srgbClr val="000000"/>
              </a:solidFill>
              <a:latin typeface="Gisha"/>
              <a:ea typeface="Gisha"/>
              <a:cs typeface="Gisha"/>
              <a:sym typeface="Gisha"/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72175"/>
            <a:ext cx="8520600" cy="38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sha"/>
                <a:ea typeface="Gisha"/>
                <a:cs typeface="Gisha"/>
                <a:sym typeface="Gisha"/>
              </a:rPr>
              <a:t>מטרת הצוות</a:t>
            </a:r>
            <a:r>
              <a:rPr lang="en">
                <a:latin typeface="Gisha"/>
                <a:ea typeface="Gisha"/>
                <a:cs typeface="Gisha"/>
                <a:sym typeface="Gisha"/>
              </a:rPr>
              <a:t> - בשבילנו הצלחה צוותית היא סיום עבודת בזמן.</a:t>
            </a:r>
            <a:endParaRPr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Gisha"/>
                <a:ea typeface="Gisha"/>
                <a:cs typeface="Gisha"/>
                <a:sym typeface="Gisha"/>
              </a:rPr>
              <a:t>חברי הצוות</a:t>
            </a:r>
            <a:r>
              <a:rPr lang="en">
                <a:solidFill>
                  <a:srgbClr val="666666"/>
                </a:solidFill>
                <a:latin typeface="Gisha"/>
                <a:ea typeface="Gisha"/>
                <a:cs typeface="Gisha"/>
                <a:sym typeface="Gisha"/>
              </a:rPr>
              <a:t> - החלטנו בתחילת </a:t>
            </a:r>
            <a:r>
              <a:rPr lang="en">
                <a:solidFill>
                  <a:srgbClr val="666666"/>
                </a:solidFill>
                <a:latin typeface="Gisha"/>
                <a:ea typeface="Gisha"/>
                <a:cs typeface="Gisha"/>
                <a:sym typeface="Gisha"/>
              </a:rPr>
              <a:t>הפרויקט</a:t>
            </a:r>
            <a:r>
              <a:rPr lang="en">
                <a:solidFill>
                  <a:srgbClr val="666666"/>
                </a:solidFill>
                <a:latin typeface="Gisha"/>
                <a:ea typeface="Gisha"/>
                <a:cs typeface="Gisha"/>
                <a:sym typeface="Gisha"/>
              </a:rPr>
              <a:t> לעבוד ב egoless,</a:t>
            </a:r>
            <a:endParaRPr>
              <a:solidFill>
                <a:srgbClr val="666666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Gisha"/>
                <a:ea typeface="Gisha"/>
                <a:cs typeface="Gisha"/>
                <a:sym typeface="Gisha"/>
              </a:rPr>
              <a:t>אבל המציאות החטיבה עבודה קצת יותר היררכית.  </a:t>
            </a:r>
            <a:endParaRPr>
              <a:solidFill>
                <a:srgbClr val="666666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Gisha"/>
                <a:ea typeface="Gisha"/>
                <a:cs typeface="Gisha"/>
                <a:sym typeface="Gisha"/>
              </a:rPr>
              <a:t>מפגשי צוות</a:t>
            </a:r>
            <a:r>
              <a:rPr lang="en">
                <a:solidFill>
                  <a:srgbClr val="666666"/>
                </a:solidFill>
                <a:latin typeface="Gisha"/>
                <a:ea typeface="Gisha"/>
                <a:cs typeface="Gisha"/>
                <a:sym typeface="Gisha"/>
              </a:rPr>
              <a:t> - במשך כל הפרויקט נפגשנו לפחות פעם בשבועיים.</a:t>
            </a:r>
            <a:endParaRPr>
              <a:solidFill>
                <a:srgbClr val="666666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Gisha"/>
                <a:ea typeface="Gisha"/>
                <a:cs typeface="Gisha"/>
                <a:sym typeface="Gisha"/>
              </a:rPr>
              <a:t>מנגנוני גיבוי הערכה ובקרה</a:t>
            </a:r>
            <a:r>
              <a:rPr lang="en">
                <a:solidFill>
                  <a:srgbClr val="666666"/>
                </a:solidFill>
                <a:latin typeface="Gisha"/>
                <a:ea typeface="Gisha"/>
                <a:cs typeface="Gisha"/>
                <a:sym typeface="Gisha"/>
              </a:rPr>
              <a:t> - השתמשנו בgithub לאורך העבודה .</a:t>
            </a:r>
            <a:endParaRPr>
              <a:solidFill>
                <a:srgbClr val="666666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666666"/>
                </a:solidFill>
                <a:latin typeface="Gisha"/>
                <a:ea typeface="Gisha"/>
                <a:cs typeface="Gisha"/>
                <a:sym typeface="Gisha"/>
              </a:rPr>
              <a:t>הערכה בקבוצה הייתה הערכת עמיתים לפני גיבוי.</a:t>
            </a:r>
            <a:endParaRPr>
              <a:solidFill>
                <a:srgbClr val="666666"/>
              </a:solidFill>
              <a:latin typeface="Gisha"/>
              <a:ea typeface="Gisha"/>
              <a:cs typeface="Gisha"/>
              <a:sym typeface="Gisha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50" y="3588625"/>
            <a:ext cx="3109775" cy="15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0794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sha"/>
                <a:ea typeface="Gisha"/>
                <a:cs typeface="Gisha"/>
                <a:sym typeface="Gisha"/>
              </a:rPr>
              <a:t>משאבים</a:t>
            </a:r>
            <a:r>
              <a:rPr lang="en">
                <a:latin typeface="Gisha"/>
                <a:ea typeface="Gisha"/>
                <a:cs typeface="Gisha"/>
                <a:sym typeface="Gisha"/>
              </a:rPr>
              <a:t> - מרכזיים הם: זמן, ממצאים צוותיים ומפגשים צוותיים .</a:t>
            </a:r>
            <a:endParaRPr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Gisha"/>
                <a:ea typeface="Gisha"/>
                <a:cs typeface="Gisha"/>
                <a:sym typeface="Gisha"/>
              </a:rPr>
              <a:t>קבלת החלטות וקונפליקטים</a:t>
            </a:r>
            <a:r>
              <a:rPr lang="en">
                <a:latin typeface="Gisha"/>
                <a:ea typeface="Gisha"/>
                <a:cs typeface="Gisha"/>
                <a:sym typeface="Gisha"/>
              </a:rPr>
              <a:t> - במהלך העבודה דאגנו לעבוד בצורה דמוקרטית </a:t>
            </a:r>
            <a:endParaRPr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>
                <a:latin typeface="Gisha"/>
                <a:ea typeface="Gisha"/>
                <a:cs typeface="Gisha"/>
                <a:sym typeface="Gisha"/>
              </a:rPr>
              <a:t>ניהול סיכונים</a:t>
            </a:r>
            <a:r>
              <a:rPr lang="en">
                <a:latin typeface="Gisha"/>
                <a:ea typeface="Gisha"/>
                <a:cs typeface="Gisha"/>
                <a:sym typeface="Gisha"/>
              </a:rPr>
              <a:t> - בכל פגישה עשינו הערכת מצב וחלוקת עבודה.</a:t>
            </a:r>
            <a:endParaRPr>
              <a:latin typeface="Gisha"/>
              <a:ea typeface="Gisha"/>
              <a:cs typeface="Gisha"/>
              <a:sym typeface="Gisha"/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43650"/>
            <a:ext cx="4690499" cy="23998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>
            <p:ph type="title"/>
          </p:nvPr>
        </p:nvSpPr>
        <p:spPr>
          <a:xfrm>
            <a:off x="-1274725" y="365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400" u="sng">
                <a:solidFill>
                  <a:srgbClr val="000000"/>
                </a:solidFill>
                <a:latin typeface="Gisha"/>
                <a:ea typeface="Gisha"/>
                <a:cs typeface="Gisha"/>
                <a:sym typeface="Gisha"/>
              </a:rPr>
              <a:t>מסמך הסכמות - בקרה</a:t>
            </a:r>
            <a:endParaRPr b="1" sz="3400" u="sng">
              <a:solidFill>
                <a:srgbClr val="000000"/>
              </a:solidFill>
              <a:latin typeface="Gisha"/>
              <a:ea typeface="Gisha"/>
              <a:cs typeface="Gisha"/>
              <a:sym typeface="Gish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73650" y="441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400" u="sng">
                <a:solidFill>
                  <a:srgbClr val="000000"/>
                </a:solidFill>
                <a:latin typeface="Gisha"/>
                <a:ea typeface="Gisha"/>
                <a:cs typeface="Gisha"/>
                <a:sym typeface="Gisha"/>
              </a:rPr>
              <a:t>ציפיות מהפרויקט</a:t>
            </a:r>
            <a:endParaRPr b="1" sz="3400" u="sng">
              <a:solidFill>
                <a:srgbClr val="000000"/>
              </a:solidFill>
              <a:latin typeface="Gisha"/>
              <a:ea typeface="Gisha"/>
              <a:cs typeface="Gisha"/>
              <a:sym typeface="Gisha"/>
            </a:endParaRPr>
          </a:p>
        </p:txBody>
      </p:sp>
      <p:cxnSp>
        <p:nvCxnSpPr>
          <p:cNvPr id="89" name="Google Shape;89;p18"/>
          <p:cNvCxnSpPr>
            <a:stCxn id="90" idx="2"/>
            <a:endCxn id="91" idx="0"/>
          </p:cNvCxnSpPr>
          <p:nvPr/>
        </p:nvCxnSpPr>
        <p:spPr>
          <a:xfrm flipH="1" rot="-5400000">
            <a:off x="4508518" y="1132600"/>
            <a:ext cx="647700" cy="1912800"/>
          </a:xfrm>
          <a:prstGeom prst="bentConnector3">
            <a:avLst>
              <a:gd fmla="val 50008" name="adj1"/>
            </a:avLst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2" name="Google Shape;92;p18"/>
          <p:cNvCxnSpPr>
            <a:stCxn id="93" idx="0"/>
            <a:endCxn id="90" idx="2"/>
          </p:cNvCxnSpPr>
          <p:nvPr/>
        </p:nvCxnSpPr>
        <p:spPr>
          <a:xfrm rot="-5400000">
            <a:off x="2595833" y="1132850"/>
            <a:ext cx="647700" cy="1912500"/>
          </a:xfrm>
          <a:prstGeom prst="bentConnector3">
            <a:avLst>
              <a:gd fmla="val 50008" name="adj1"/>
            </a:avLst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" name="Google Shape;94;p18"/>
          <p:cNvCxnSpPr>
            <a:stCxn id="93" idx="2"/>
            <a:endCxn id="95" idx="0"/>
          </p:cNvCxnSpPr>
          <p:nvPr/>
        </p:nvCxnSpPr>
        <p:spPr>
          <a:xfrm flipH="1" rot="-5400000">
            <a:off x="2077133" y="2665550"/>
            <a:ext cx="6858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6" name="Google Shape;96;p18"/>
          <p:cNvCxnSpPr>
            <a:stCxn id="97" idx="0"/>
            <a:endCxn id="93" idx="2"/>
          </p:cNvCxnSpPr>
          <p:nvPr/>
        </p:nvCxnSpPr>
        <p:spPr>
          <a:xfrm rot="-5400000">
            <a:off x="1163925" y="2665550"/>
            <a:ext cx="6858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" name="Google Shape;98;p18"/>
          <p:cNvCxnSpPr>
            <a:stCxn id="91" idx="2"/>
            <a:endCxn id="99" idx="0"/>
          </p:cNvCxnSpPr>
          <p:nvPr/>
        </p:nvCxnSpPr>
        <p:spPr>
          <a:xfrm flipH="1" rot="-5400000">
            <a:off x="5902396" y="2665550"/>
            <a:ext cx="6858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" name="Google Shape;100;p18"/>
          <p:cNvCxnSpPr>
            <a:stCxn id="101" idx="0"/>
            <a:endCxn id="91" idx="2"/>
          </p:cNvCxnSpPr>
          <p:nvPr/>
        </p:nvCxnSpPr>
        <p:spPr>
          <a:xfrm rot="-5400000">
            <a:off x="4989188" y="2665550"/>
            <a:ext cx="6858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" name="Google Shape;90;p18"/>
          <p:cNvSpPr txBox="1"/>
          <p:nvPr/>
        </p:nvSpPr>
        <p:spPr>
          <a:xfrm>
            <a:off x="3043918" y="1398850"/>
            <a:ext cx="16641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להצליח </a:t>
            </a:r>
            <a:r>
              <a:rPr lang="en" sz="13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בפרויקט</a:t>
            </a:r>
            <a:endParaRPr sz="13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1132583" y="2412950"/>
            <a:ext cx="16617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הצלחה לעמוד במשימות בזמן.</a:t>
            </a:r>
            <a:endParaRPr sz="13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4957846" y="2412950"/>
            <a:ext cx="16617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הצלחה ביעדים קבוצתיים</a:t>
            </a:r>
            <a:endParaRPr sz="13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5871054" y="3465050"/>
            <a:ext cx="16617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שיטת עבודה egoless</a:t>
            </a:r>
            <a:endParaRPr sz="13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4044638" y="3465050"/>
            <a:ext cx="16617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מפגשים שבועיים</a:t>
            </a:r>
            <a:endParaRPr sz="13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2045791" y="3465050"/>
            <a:ext cx="16617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להתחמק "מגורמים מעקבים" </a:t>
            </a:r>
            <a:endParaRPr sz="13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219375" y="3465050"/>
            <a:ext cx="16617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ארגון</a:t>
            </a:r>
            <a:endParaRPr sz="13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7143900" y="2412950"/>
            <a:ext cx="16617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הצלחה תפקוד תקין בסמסטר</a:t>
            </a:r>
            <a:endParaRPr sz="13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3" name="Google Shape;103;p18"/>
          <p:cNvCxnSpPr/>
          <p:nvPr/>
        </p:nvCxnSpPr>
        <p:spPr>
          <a:xfrm>
            <a:off x="5773548" y="2087750"/>
            <a:ext cx="2372100" cy="303300"/>
          </a:xfrm>
          <a:prstGeom prst="bentConnector3">
            <a:avLst>
              <a:gd fmla="val 100005" name="adj1"/>
            </a:avLst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6125" y="3915850"/>
            <a:ext cx="2266476" cy="113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 b="6120" l="0" r="0" t="0"/>
          <a:stretch/>
        </p:blipFill>
        <p:spPr>
          <a:xfrm>
            <a:off x="913450" y="859825"/>
            <a:ext cx="7294499" cy="428367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>
            <p:ph type="title"/>
          </p:nvPr>
        </p:nvSpPr>
        <p:spPr>
          <a:xfrm>
            <a:off x="678113" y="66625"/>
            <a:ext cx="7816500" cy="7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3400" u="sng">
                <a:solidFill>
                  <a:srgbClr val="000000"/>
                </a:solidFill>
                <a:latin typeface="Gisha"/>
                <a:ea typeface="Gisha"/>
                <a:cs typeface="Gisha"/>
                <a:sym typeface="Gisha"/>
              </a:rPr>
              <a:t>כיצד רצינו שהעבודה תיראה</a:t>
            </a:r>
            <a:r>
              <a:rPr b="1" lang="en" sz="3400" u="sng">
                <a:solidFill>
                  <a:srgbClr val="000000"/>
                </a:solidFill>
                <a:highlight>
                  <a:srgbClr val="FFFFFF"/>
                </a:highlight>
                <a:latin typeface="Gisha"/>
                <a:ea typeface="Gisha"/>
                <a:cs typeface="Gisha"/>
                <a:sym typeface="Gisha"/>
              </a:rPr>
              <a:t> </a:t>
            </a:r>
            <a:endParaRPr b="1" sz="3400" u="sng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111" name="Google Shape;111;p19"/>
          <p:cNvSpPr/>
          <p:nvPr/>
        </p:nvSpPr>
        <p:spPr>
          <a:xfrm>
            <a:off x="3889050" y="813025"/>
            <a:ext cx="1365900" cy="1263300"/>
          </a:xfrm>
          <a:prstGeom prst="ellipse">
            <a:avLst/>
          </a:prstGeom>
          <a:solidFill>
            <a:srgbClr val="CE080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קבלת מטלה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12" name="Google Shape;112;p19"/>
          <p:cNvSpPr/>
          <p:nvPr/>
        </p:nvSpPr>
        <p:spPr>
          <a:xfrm>
            <a:off x="4934200" y="3540400"/>
            <a:ext cx="1310400" cy="1263300"/>
          </a:xfrm>
          <a:prstGeom prst="ellipse">
            <a:avLst/>
          </a:prstGeom>
          <a:solidFill>
            <a:srgbClr val="EEA52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</a:rPr>
              <a:t>עבודה עצמאית</a:t>
            </a:r>
            <a:endParaRPr sz="1900">
              <a:solidFill>
                <a:srgbClr val="FFFFFF"/>
              </a:solidFill>
            </a:endParaRPr>
          </a:p>
        </p:txBody>
      </p:sp>
      <p:sp>
        <p:nvSpPr>
          <p:cNvPr id="113" name="Google Shape;113;p19"/>
          <p:cNvSpPr/>
          <p:nvPr/>
        </p:nvSpPr>
        <p:spPr>
          <a:xfrm>
            <a:off x="5518925" y="1921275"/>
            <a:ext cx="1310400" cy="1263300"/>
          </a:xfrm>
          <a:prstGeom prst="ellipse">
            <a:avLst/>
          </a:prstGeom>
          <a:solidFill>
            <a:srgbClr val="F2333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חלוקת עבודה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14" name="Google Shape;114;p19"/>
          <p:cNvSpPr/>
          <p:nvPr/>
        </p:nvSpPr>
        <p:spPr>
          <a:xfrm>
            <a:off x="2876800" y="3540300"/>
            <a:ext cx="1310400" cy="1263300"/>
          </a:xfrm>
          <a:prstGeom prst="ellipse">
            <a:avLst/>
          </a:prstGeom>
          <a:solidFill>
            <a:srgbClr val="4189C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בקרה ותיקון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15" name="Google Shape;115;p19"/>
          <p:cNvSpPr/>
          <p:nvPr/>
        </p:nvSpPr>
        <p:spPr>
          <a:xfrm>
            <a:off x="2343400" y="1863900"/>
            <a:ext cx="1310400" cy="1263300"/>
          </a:xfrm>
          <a:prstGeom prst="ellipse">
            <a:avLst/>
          </a:prstGeom>
          <a:solidFill>
            <a:srgbClr val="68AFF7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סיום והגשת המטלה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16" name="Google Shape;116;p19"/>
          <p:cNvSpPr/>
          <p:nvPr/>
        </p:nvSpPr>
        <p:spPr>
          <a:xfrm rot="2450805">
            <a:off x="5382221" y="1583945"/>
            <a:ext cx="448139" cy="38986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/>
          <p:nvPr/>
        </p:nvSpPr>
        <p:spPr>
          <a:xfrm rot="7373225">
            <a:off x="5792228" y="3195035"/>
            <a:ext cx="374043" cy="389941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4225450" y="3999850"/>
            <a:ext cx="670500" cy="344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/>
          <p:nvPr/>
        </p:nvSpPr>
        <p:spPr>
          <a:xfrm rot="-7095057">
            <a:off x="3022261" y="3148127"/>
            <a:ext cx="373943" cy="390055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9"/>
          <p:cNvSpPr/>
          <p:nvPr/>
        </p:nvSpPr>
        <p:spPr>
          <a:xfrm rot="-2190567">
            <a:off x="3390136" y="1584008"/>
            <a:ext cx="448269" cy="38970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1702500" y="354500"/>
            <a:ext cx="5739000" cy="8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400" u="sng">
                <a:latin typeface="Gisha"/>
                <a:ea typeface="Gisha"/>
                <a:cs typeface="Gisha"/>
                <a:sym typeface="Gisha"/>
              </a:rPr>
              <a:t>כיצד העבודה הייתה באמת</a:t>
            </a:r>
            <a:endParaRPr b="1" sz="3400" u="sng">
              <a:latin typeface="Gisha"/>
              <a:ea typeface="Gisha"/>
              <a:cs typeface="Gisha"/>
              <a:sym typeface="Gisha"/>
            </a:endParaRPr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55075"/>
            <a:ext cx="2697300" cy="1788425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7" name="Google Shape;127;p20"/>
          <p:cNvSpPr txBox="1"/>
          <p:nvPr/>
        </p:nvSpPr>
        <p:spPr>
          <a:xfrm>
            <a:off x="343700" y="1175200"/>
            <a:ext cx="8685000" cy="40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2A1E"/>
              </a:buClr>
              <a:buSzPts val="2100"/>
              <a:buChar char="●"/>
            </a:pPr>
            <a:r>
              <a:rPr b="1" lang="en" sz="2400" u="sng">
                <a:solidFill>
                  <a:srgbClr val="A72A1E"/>
                </a:solidFill>
                <a:latin typeface="Gisha"/>
                <a:ea typeface="Gisha"/>
                <a:cs typeface="Gisha"/>
                <a:sym typeface="Gisha"/>
              </a:rPr>
              <a:t>קבלת מטלה</a:t>
            </a:r>
            <a:r>
              <a:rPr b="1" lang="en" sz="2100">
                <a:solidFill>
                  <a:srgbClr val="A72A1E"/>
                </a:solidFill>
                <a:latin typeface="Gisha"/>
                <a:ea typeface="Gisha"/>
                <a:cs typeface="Gisha"/>
                <a:sym typeface="Gisha"/>
              </a:rPr>
              <a:t>- </a:t>
            </a:r>
            <a:r>
              <a:rPr lang="en" sz="2100">
                <a:solidFill>
                  <a:srgbClr val="A72A1E"/>
                </a:solidFill>
                <a:latin typeface="Gisha"/>
                <a:ea typeface="Gisha"/>
                <a:cs typeface="Gisha"/>
                <a:sym typeface="Gisha"/>
              </a:rPr>
              <a:t>עמדנו בזה ב-100% .</a:t>
            </a:r>
            <a:endParaRPr sz="2100">
              <a:solidFill>
                <a:srgbClr val="A72A1E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61950" lvl="0" marL="45720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333B"/>
              </a:buClr>
              <a:buSzPts val="2100"/>
              <a:buChar char="●"/>
            </a:pPr>
            <a:r>
              <a:rPr b="1" lang="en" sz="2400" u="sng">
                <a:solidFill>
                  <a:srgbClr val="F2333B"/>
                </a:solidFill>
                <a:latin typeface="Gisha"/>
                <a:ea typeface="Gisha"/>
                <a:cs typeface="Gisha"/>
                <a:sym typeface="Gisha"/>
              </a:rPr>
              <a:t>חלוקת עבודה</a:t>
            </a:r>
            <a:r>
              <a:rPr b="1" lang="en" sz="2100">
                <a:solidFill>
                  <a:srgbClr val="F2333B"/>
                </a:solidFill>
                <a:latin typeface="Gisha"/>
                <a:ea typeface="Gisha"/>
                <a:cs typeface="Gisha"/>
                <a:sym typeface="Gisha"/>
              </a:rPr>
              <a:t>- </a:t>
            </a:r>
            <a:r>
              <a:rPr lang="en" sz="2100">
                <a:solidFill>
                  <a:srgbClr val="F2333B"/>
                </a:solidFill>
                <a:latin typeface="Gisha"/>
                <a:ea typeface="Gisha"/>
                <a:cs typeface="Gisha"/>
                <a:sym typeface="Gisha"/>
              </a:rPr>
              <a:t>חילקנו עבודה באופן שווה כמה שאפשר, אבל יש כאלה שזלגו לעבודות של אחרים.</a:t>
            </a:r>
            <a:endParaRPr sz="2100">
              <a:solidFill>
                <a:srgbClr val="F2333B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61950" lvl="0" marL="45720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EA526"/>
              </a:buClr>
              <a:buSzPts val="2100"/>
              <a:buChar char="●"/>
            </a:pPr>
            <a:r>
              <a:rPr b="1" lang="en" sz="2400" u="sng">
                <a:solidFill>
                  <a:srgbClr val="EEA526"/>
                </a:solidFill>
                <a:latin typeface="Gisha"/>
                <a:ea typeface="Gisha"/>
                <a:cs typeface="Gisha"/>
                <a:sym typeface="Gisha"/>
              </a:rPr>
              <a:t>עבודה עצמאית</a:t>
            </a:r>
            <a:r>
              <a:rPr b="1" lang="en" sz="2100">
                <a:solidFill>
                  <a:srgbClr val="EEA526"/>
                </a:solidFill>
                <a:latin typeface="Gisha"/>
                <a:ea typeface="Gisha"/>
                <a:cs typeface="Gisha"/>
                <a:sym typeface="Gisha"/>
              </a:rPr>
              <a:t>-</a:t>
            </a:r>
            <a:r>
              <a:rPr lang="en" sz="2100">
                <a:solidFill>
                  <a:srgbClr val="EEA526"/>
                </a:solidFill>
                <a:latin typeface="Gisha"/>
                <a:ea typeface="Gisha"/>
                <a:cs typeface="Gisha"/>
                <a:sym typeface="Gisha"/>
              </a:rPr>
              <a:t> כל אחד סיים את העבודות שלו בזמן, מי שהתקשה נעזר בחברי הצוות (לאלה שנשארו להם כוחות, לפחות).</a:t>
            </a:r>
            <a:endParaRPr sz="2100">
              <a:solidFill>
                <a:srgbClr val="EEA526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6195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189C0"/>
              </a:buClr>
              <a:buSzPts val="2100"/>
              <a:buChar char="●"/>
            </a:pPr>
            <a:r>
              <a:rPr b="1" lang="en" sz="2400" u="sng">
                <a:solidFill>
                  <a:srgbClr val="4189C0"/>
                </a:solidFill>
                <a:latin typeface="Gisha"/>
                <a:ea typeface="Gisha"/>
                <a:cs typeface="Gisha"/>
                <a:sym typeface="Gisha"/>
              </a:rPr>
              <a:t>בקרה ותיקון</a:t>
            </a:r>
            <a:r>
              <a:rPr b="1" lang="en" sz="2100">
                <a:solidFill>
                  <a:srgbClr val="4189C0"/>
                </a:solidFill>
                <a:latin typeface="Gisha"/>
                <a:ea typeface="Gisha"/>
                <a:cs typeface="Gisha"/>
                <a:sym typeface="Gisha"/>
              </a:rPr>
              <a:t>- </a:t>
            </a:r>
            <a:r>
              <a:rPr lang="en" sz="2100">
                <a:solidFill>
                  <a:srgbClr val="4189C0"/>
                </a:solidFill>
                <a:latin typeface="Gisha"/>
                <a:ea typeface="Gisha"/>
                <a:cs typeface="Gisha"/>
                <a:sym typeface="Gisha"/>
              </a:rPr>
              <a:t>פגישה קשה. רק החזקים שרדו אותה. </a:t>
            </a:r>
            <a:endParaRPr sz="2100">
              <a:solidFill>
                <a:srgbClr val="4189C0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-361950" lvl="0" marL="45720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8AFF7"/>
              </a:buClr>
              <a:buSzPts val="2100"/>
              <a:buChar char="●"/>
            </a:pPr>
            <a:r>
              <a:rPr b="1" lang="en" sz="2400" u="sng">
                <a:solidFill>
                  <a:srgbClr val="68AFF7"/>
                </a:solidFill>
                <a:latin typeface="Gisha"/>
                <a:ea typeface="Gisha"/>
                <a:cs typeface="Gisha"/>
                <a:sym typeface="Gisha"/>
              </a:rPr>
              <a:t>סיום הגשת המטלה</a:t>
            </a:r>
            <a:r>
              <a:rPr b="1" lang="en" sz="2100">
                <a:solidFill>
                  <a:srgbClr val="68AFF7"/>
                </a:solidFill>
                <a:latin typeface="Gisha"/>
                <a:ea typeface="Gisha"/>
                <a:cs typeface="Gisha"/>
                <a:sym typeface="Gisha"/>
              </a:rPr>
              <a:t>- </a:t>
            </a:r>
            <a:r>
              <a:rPr lang="en" sz="2100">
                <a:solidFill>
                  <a:srgbClr val="68AFF7"/>
                </a:solidFill>
                <a:latin typeface="Gisha"/>
                <a:ea typeface="Gisha"/>
                <a:cs typeface="Gisha"/>
                <a:sym typeface="Gisha"/>
              </a:rPr>
              <a:t>יום מבורך, אחד חברי הצוות</a:t>
            </a:r>
            <a:endParaRPr sz="2100">
              <a:solidFill>
                <a:srgbClr val="68AFF7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8AFF7"/>
                </a:solidFill>
                <a:latin typeface="Gisha"/>
                <a:ea typeface="Gisha"/>
                <a:cs typeface="Gisha"/>
                <a:sym typeface="Gisha"/>
              </a:rPr>
              <a:t>	שולח הודעה בוואטסאפ "אני מגיש",</a:t>
            </a:r>
            <a:endParaRPr sz="2100">
              <a:solidFill>
                <a:srgbClr val="68AFF7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45720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8AFF7"/>
                </a:solidFill>
                <a:latin typeface="Gisha"/>
                <a:ea typeface="Gisha"/>
                <a:cs typeface="Gisha"/>
                <a:sym typeface="Gisha"/>
              </a:rPr>
              <a:t>כולם מגיבים ב-"     " ונעלמים עד לפעם הבאה.</a:t>
            </a:r>
            <a:endParaRPr sz="2100">
              <a:solidFill>
                <a:srgbClr val="68AFF7"/>
              </a:solidFill>
              <a:latin typeface="Gisha"/>
              <a:ea typeface="Gisha"/>
              <a:cs typeface="Gisha"/>
              <a:sym typeface="Gisha"/>
            </a:endParaRPr>
          </a:p>
          <a:p>
            <a:pPr indent="0" lvl="0" marL="91440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72A1E"/>
              </a:solidFill>
              <a:latin typeface="Gisha"/>
              <a:ea typeface="Gisha"/>
              <a:cs typeface="Gisha"/>
              <a:sym typeface="Gisha"/>
            </a:endParaRPr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4900" y="4617251"/>
            <a:ext cx="313450" cy="3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1680950" y="209775"/>
            <a:ext cx="5739000" cy="7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3400" u="sng">
                <a:latin typeface="Gisha"/>
                <a:ea typeface="Gisha"/>
                <a:cs typeface="Gisha"/>
                <a:sym typeface="Gisha"/>
              </a:rPr>
              <a:t>בעיות שעלו ופתרונות</a:t>
            </a:r>
            <a:endParaRPr b="1" sz="3400" u="sng"/>
          </a:p>
        </p:txBody>
      </p:sp>
      <p:graphicFrame>
        <p:nvGraphicFramePr>
          <p:cNvPr id="134" name="Google Shape;134;p21"/>
          <p:cNvGraphicFramePr/>
          <p:nvPr/>
        </p:nvGraphicFramePr>
        <p:xfrm>
          <a:off x="930950" y="999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{9E67DE9E-2A14-489E-BBC0-54DC0F594ECC}</a:tableStyleId>
              </a:tblPr>
              <a:tblGrid>
                <a:gridCol w="3619500"/>
                <a:gridCol w="3619500"/>
              </a:tblGrid>
              <a:tr h="717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300">
                          <a:latin typeface="Gisha"/>
                          <a:ea typeface="Gisha"/>
                          <a:cs typeface="Gisha"/>
                          <a:sym typeface="Gisha"/>
                        </a:rPr>
                        <a:t>פתרון</a:t>
                      </a:r>
                      <a:endParaRPr b="1" sz="2300">
                        <a:latin typeface="Gisha"/>
                        <a:ea typeface="Gisha"/>
                        <a:cs typeface="Gisha"/>
                        <a:sym typeface="Gish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300">
                          <a:latin typeface="Gisha"/>
                          <a:ea typeface="Gisha"/>
                          <a:cs typeface="Gisha"/>
                          <a:sym typeface="Gisha"/>
                        </a:rPr>
                        <a:t>בעיות</a:t>
                      </a:r>
                      <a:endParaRPr b="1" sz="2300">
                        <a:latin typeface="Gisha"/>
                        <a:ea typeface="Gisha"/>
                        <a:cs typeface="Gisha"/>
                        <a:sym typeface="Gish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717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latin typeface="Gisha"/>
                          <a:ea typeface="Gisha"/>
                          <a:cs typeface="Gisha"/>
                          <a:sym typeface="Gisha"/>
                        </a:rPr>
                        <a:t>הפחתה או דחייה של מפגשים</a:t>
                      </a:r>
                      <a:endParaRPr sz="1900">
                        <a:latin typeface="Gisha"/>
                        <a:ea typeface="Gisha"/>
                        <a:cs typeface="Gisha"/>
                        <a:sym typeface="Gish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5E025">
                        <a:alpha val="379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Gisha"/>
                          <a:ea typeface="Gisha"/>
                          <a:cs typeface="Gisha"/>
                          <a:sym typeface="Gisha"/>
                        </a:rPr>
                        <a:t>עומס מקורסים אחרים</a:t>
                      </a:r>
                      <a:endParaRPr sz="1900">
                        <a:latin typeface="Gisha"/>
                        <a:ea typeface="Gisha"/>
                        <a:cs typeface="Gisha"/>
                        <a:sym typeface="Gish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5E53">
                        <a:alpha val="56980"/>
                      </a:srgbClr>
                    </a:solidFill>
                  </a:tcPr>
                </a:tc>
              </a:tr>
              <a:tr h="847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latin typeface="Gisha"/>
                          <a:ea typeface="Gisha"/>
                          <a:cs typeface="Gisha"/>
                          <a:sym typeface="Gisha"/>
                        </a:rPr>
                        <a:t>מציאת זמן שרוב חברי הצוות יכולים ומי שחסר מקבל עדכון</a:t>
                      </a:r>
                      <a:endParaRPr sz="1900">
                        <a:latin typeface="Gisha"/>
                        <a:ea typeface="Gisha"/>
                        <a:cs typeface="Gisha"/>
                        <a:sym typeface="Gish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5E025">
                        <a:alpha val="379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Gisha"/>
                          <a:ea typeface="Gisha"/>
                          <a:cs typeface="Gisha"/>
                          <a:sym typeface="Gisha"/>
                        </a:rPr>
                        <a:t>קושי בתיאום מפגשי הצוות</a:t>
                      </a:r>
                      <a:endParaRPr sz="1900">
                        <a:latin typeface="Gisha"/>
                        <a:ea typeface="Gisha"/>
                        <a:cs typeface="Gisha"/>
                        <a:sym typeface="Gish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5E53">
                        <a:alpha val="56980"/>
                      </a:srgbClr>
                    </a:solidFill>
                  </a:tcPr>
                </a:tc>
              </a:tr>
              <a:tr h="829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latin typeface="Gisha"/>
                          <a:ea typeface="Gisha"/>
                          <a:cs typeface="Gisha"/>
                          <a:sym typeface="Gisha"/>
                        </a:rPr>
                        <a:t>הסברה מפורטת בעת חלוקת המשימות</a:t>
                      </a:r>
                      <a:endParaRPr sz="1900">
                        <a:latin typeface="Gisha"/>
                        <a:ea typeface="Gisha"/>
                        <a:cs typeface="Gisha"/>
                        <a:sym typeface="Gish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5E025">
                        <a:alpha val="379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Gisha"/>
                          <a:ea typeface="Gisha"/>
                          <a:cs typeface="Gisha"/>
                          <a:sym typeface="Gisha"/>
                        </a:rPr>
                        <a:t>חוסר התאמה בציפיות בין חברי הצוות</a:t>
                      </a:r>
                      <a:endParaRPr sz="1900">
                        <a:latin typeface="Gisha"/>
                        <a:ea typeface="Gisha"/>
                        <a:cs typeface="Gisha"/>
                        <a:sym typeface="Gish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5E53">
                        <a:alpha val="56980"/>
                      </a:srgbClr>
                    </a:solidFill>
                  </a:tcPr>
                </a:tc>
              </a:tr>
              <a:tr h="829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latin typeface="Gisha"/>
                          <a:ea typeface="Gisha"/>
                          <a:cs typeface="Gisha"/>
                          <a:sym typeface="Gisha"/>
                        </a:rPr>
                        <a:t>לא נמצא עדיין</a:t>
                      </a:r>
                      <a:endParaRPr sz="1900">
                        <a:latin typeface="Gisha"/>
                        <a:ea typeface="Gisha"/>
                        <a:cs typeface="Gisha"/>
                        <a:sym typeface="Gish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5E025">
                        <a:alpha val="379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1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Gisha"/>
                          <a:ea typeface="Gisha"/>
                          <a:cs typeface="Gisha"/>
                          <a:sym typeface="Gisha"/>
                        </a:rPr>
                        <a:t>קושי בקבלת ביקורת והתגמשות לתיקונים</a:t>
                      </a:r>
                      <a:endParaRPr sz="1900">
                        <a:solidFill>
                          <a:schemeClr val="dk1"/>
                        </a:solidFill>
                        <a:latin typeface="Gisha"/>
                        <a:ea typeface="Gisha"/>
                        <a:cs typeface="Gisha"/>
                        <a:sym typeface="Gish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5E53">
                        <a:alpha val="5698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